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76" r:id="rId2"/>
  </p:sldIdLst>
  <p:sldSz cx="6858000" cy="9906000" type="A4"/>
  <p:notesSz cx="7104063" cy="10234613"/>
  <p:defaultTextStyle>
    <a:defPPr>
      <a:defRPr lang="en-US"/>
    </a:defPPr>
    <a:lvl1pPr marL="0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1pPr>
    <a:lvl2pPr marL="429814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2pPr>
    <a:lvl3pPr marL="859627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3pPr>
    <a:lvl4pPr marL="1289441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4pPr>
    <a:lvl5pPr marL="1719255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14" userDrawn="1">
          <p15:clr>
            <a:srgbClr val="A4A3A4"/>
          </p15:clr>
        </p15:guide>
        <p15:guide id="9" pos="2160" userDrawn="1">
          <p15:clr>
            <a:srgbClr val="A4A3A4"/>
          </p15:clr>
        </p15:guide>
        <p15:guide id="12" orient="horz" pos="5326" userDrawn="1">
          <p15:clr>
            <a:srgbClr val="A4A3A4"/>
          </p15:clr>
        </p15:guide>
        <p15:guide id="14" orient="horz" pos="5138" userDrawn="1">
          <p15:clr>
            <a:srgbClr val="A4A3A4"/>
          </p15:clr>
        </p15:guide>
        <p15:guide id="15" orient="horz" pos="1147" userDrawn="1">
          <p15:clr>
            <a:srgbClr val="A4A3A4"/>
          </p15:clr>
        </p15:guide>
        <p15:guide id="16" orient="horz" pos="761" userDrawn="1">
          <p15:clr>
            <a:srgbClr val="A4A3A4"/>
          </p15:clr>
        </p15:guide>
        <p15:guide id="18" pos="1089" userDrawn="1">
          <p15:clr>
            <a:srgbClr val="A4A3A4"/>
          </p15:clr>
        </p15:guide>
        <p15:guide id="19" pos="3906" userDrawn="1">
          <p15:clr>
            <a:srgbClr val="A4A3A4"/>
          </p15:clr>
        </p15:guide>
        <p15:guide id="20" orient="horz" pos="1343" userDrawn="1">
          <p15:clr>
            <a:srgbClr val="A4A3A4"/>
          </p15:clr>
        </p15:guide>
        <p15:guide id="22" orient="horz" pos="14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c21rnc" initials="e" lastIdx="2" clrIdx="0">
    <p:extLst>
      <p:ext uri="{19B8F6BF-5375-455C-9EA6-DF929625EA0E}">
        <p15:presenceInfo xmlns:p15="http://schemas.microsoft.com/office/powerpoint/2012/main" userId="ec21rn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D0EBF4"/>
    <a:srgbClr val="3BABD0"/>
    <a:srgbClr val="262626"/>
    <a:srgbClr val="FF7903"/>
    <a:srgbClr val="FBC88F"/>
    <a:srgbClr val="FD9F42"/>
    <a:srgbClr val="F2F2F2"/>
    <a:srgbClr val="CFDAD9"/>
    <a:srgbClr val="F78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6130" autoAdjust="0"/>
  </p:normalViewPr>
  <p:slideViewPr>
    <p:cSldViewPr>
      <p:cViewPr>
        <p:scale>
          <a:sx n="100" d="100"/>
          <a:sy n="100" d="100"/>
        </p:scale>
        <p:origin x="1980" y="-990"/>
      </p:cViewPr>
      <p:guideLst>
        <p:guide pos="414"/>
        <p:guide pos="2160"/>
        <p:guide orient="horz" pos="5326"/>
        <p:guide orient="horz" pos="5138"/>
        <p:guide orient="horz" pos="1147"/>
        <p:guide orient="horz" pos="761"/>
        <p:guide pos="1089"/>
        <p:guide pos="3906"/>
        <p:guide orient="horz" pos="1343"/>
        <p:guide orient="horz" pos="14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731617556826059"/>
          <c:y val="9.9153539646510885E-2"/>
          <c:w val="0.74741084641923028"/>
          <c:h val="0.560212530679396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글로벌 IoT 매출액</c:v>
                </c:pt>
              </c:strCache>
            </c:strRef>
          </c:tx>
          <c:spPr>
            <a:solidFill>
              <a:srgbClr val="3BABD0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2021</c:v>
                </c:pt>
              </c:numCache>
            </c:numRef>
          </c:cat>
          <c:val>
            <c:numRef>
              <c:f>Sheet1!$B$2:$B$3</c:f>
              <c:numCache>
                <c:formatCode>#,##0.0</c:formatCode>
                <c:ptCount val="2"/>
                <c:pt idx="0" formatCode="General">
                  <c:v>3391.5384615384614</c:v>
                </c:pt>
                <c:pt idx="1">
                  <c:v>4409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27-4270-882B-DED128F5F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5974832"/>
        <c:axId val="795975816"/>
      </c:barChart>
      <c:catAx>
        <c:axId val="79597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  <a:cs typeface="+mn-cs"/>
              </a:defRPr>
            </a:pPr>
            <a:endParaRPr lang="ko-KR"/>
          </a:p>
        </c:txPr>
        <c:crossAx val="795975816"/>
        <c:crosses val="autoZero"/>
        <c:auto val="1"/>
        <c:lblAlgn val="ctr"/>
        <c:lblOffset val="100"/>
        <c:noMultiLvlLbl val="0"/>
      </c:catAx>
      <c:valAx>
        <c:axId val="795975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  <a:cs typeface="+mn-cs"/>
              </a:defRPr>
            </a:pPr>
            <a:endParaRPr lang="ko-KR"/>
          </a:p>
        </c:txPr>
        <c:crossAx val="79597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700">
          <a:latin typeface="Rix모던고딕 M" panose="02020603020101020101" pitchFamily="18" charset="-127"/>
          <a:ea typeface="Rix모던고딕 M" panose="02020603020101020101" pitchFamily="18" charset="-127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8427" cy="513508"/>
          </a:xfrm>
          <a:prstGeom prst="rect">
            <a:avLst/>
          </a:prstGeom>
        </p:spPr>
        <p:txBody>
          <a:bodyPr vert="horz" lIns="94656" tIns="47329" rIns="94656" bIns="47329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4" y="2"/>
            <a:ext cx="3078427" cy="513508"/>
          </a:xfrm>
          <a:prstGeom prst="rect">
            <a:avLst/>
          </a:prstGeom>
        </p:spPr>
        <p:txBody>
          <a:bodyPr vert="horz" lIns="94656" tIns="47329" rIns="94656" bIns="47329" rtlCol="0"/>
          <a:lstStyle>
            <a:lvl1pPr algn="r">
              <a:defRPr sz="1200"/>
            </a:lvl1pPr>
          </a:lstStyle>
          <a:p>
            <a:fld id="{547A4B59-C4ED-4059-905E-BABFF65A7E6C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81113"/>
            <a:ext cx="2389187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6" tIns="47329" rIns="94656" bIns="47329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10"/>
            <a:ext cx="5683250" cy="4029879"/>
          </a:xfrm>
          <a:prstGeom prst="rect">
            <a:avLst/>
          </a:prstGeom>
        </p:spPr>
        <p:txBody>
          <a:bodyPr vert="horz" lIns="94656" tIns="47329" rIns="94656" bIns="47329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8427" cy="513507"/>
          </a:xfrm>
          <a:prstGeom prst="rect">
            <a:avLst/>
          </a:prstGeom>
        </p:spPr>
        <p:txBody>
          <a:bodyPr vert="horz" lIns="94656" tIns="47329" rIns="94656" bIns="47329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4" y="9721109"/>
            <a:ext cx="3078427" cy="513507"/>
          </a:xfrm>
          <a:prstGeom prst="rect">
            <a:avLst/>
          </a:prstGeom>
        </p:spPr>
        <p:txBody>
          <a:bodyPr vert="horz" lIns="94656" tIns="47329" rIns="94656" bIns="47329" rtlCol="0" anchor="b"/>
          <a:lstStyle>
            <a:lvl1pPr algn="r">
              <a:defRPr sz="1200"/>
            </a:lvl1pPr>
          </a:lstStyle>
          <a:p>
            <a:fld id="{574830FE-761B-4ECF-A331-4DBFDDBFC99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760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303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805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529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734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339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753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605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095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2205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278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616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17C15-053F-4D1D-9E12-A8D156B905AE}" type="datetimeFigureOut">
              <a:rPr lang="ko-KR" altLang="en-US" smtClean="0"/>
              <a:t>2021-07-14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C9ED-B031-4DC3-BA58-9BE55BE3137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427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E741075-6C24-4A7A-87CF-7BE0C498E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906000"/>
          </a:xfrm>
          <a:prstGeom prst="rect">
            <a:avLst/>
          </a:prstGeom>
        </p:spPr>
      </p:pic>
      <p:sp>
        <p:nvSpPr>
          <p:cNvPr id="24" name="직사각형 23">
            <a:extLst>
              <a:ext uri="{FF2B5EF4-FFF2-40B4-BE49-F238E27FC236}">
                <a16:creationId xmlns:a16="http://schemas.microsoft.com/office/drawing/2014/main" id="{5BA5EB14-4775-4CC5-B255-821D86DA959B}"/>
              </a:ext>
            </a:extLst>
          </p:cNvPr>
          <p:cNvSpPr/>
          <p:nvPr/>
        </p:nvSpPr>
        <p:spPr>
          <a:xfrm>
            <a:off x="573970" y="4556956"/>
            <a:ext cx="6832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spc="-7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BABD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산업 동향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059F7E25-2AF0-425F-9F0D-45B94B0F41E9}"/>
              </a:ext>
            </a:extLst>
          </p:cNvPr>
          <p:cNvSpPr/>
          <p:nvPr/>
        </p:nvSpPr>
        <p:spPr>
          <a:xfrm>
            <a:off x="581419" y="4772980"/>
            <a:ext cx="5626805" cy="124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Dell, MS, Verizon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등 주요 기업들이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 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사업부를 확장하며 이니셔티브를 체결하고 대규모 투자를 단행함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보안 취약점 개선을 위한 인수합병과 기술 개발이 활성화됨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플랫폼 수는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2017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450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개에서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2020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620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개로 증가함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.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산업 및 제조 분야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에너지 분야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 </a:t>
            </a:r>
            <a:r>
              <a:rPr lang="ko-KR" altLang="en-US" sz="900" spc="-6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모빌리티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(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기업용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)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분양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스마트 시티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분야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순으로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플랫폼이 많이 도입됨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소비자와 기업의 안전한 통신에 대한 요구가 증가하기에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보안 시장은 크게 성장 중에 있음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. IoT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보안 서비스 중 컨설팅 서비스가 전체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37%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를 차지하며 가장 높은 이용 비율을 기록함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B45688B-ED98-4637-BA58-9936E081A667}"/>
              </a:ext>
            </a:extLst>
          </p:cNvPr>
          <p:cNvSpPr/>
          <p:nvPr/>
        </p:nvSpPr>
        <p:spPr>
          <a:xfrm>
            <a:off x="578475" y="1676636"/>
            <a:ext cx="41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spc="-7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BABD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정의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C837AA-AD9B-4F77-9649-4A638E8802B3}"/>
              </a:ext>
            </a:extLst>
          </p:cNvPr>
          <p:cNvSpPr txBox="1"/>
          <p:nvPr/>
        </p:nvSpPr>
        <p:spPr>
          <a:xfrm>
            <a:off x="657225" y="636351"/>
            <a:ext cx="2051695" cy="104028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ko-KR" altLang="en-US" sz="3400" spc="-70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3BABD0"/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Arial Narrow" pitchFamily="18" charset="0"/>
              </a:rPr>
              <a:t>품목별</a:t>
            </a:r>
            <a:r>
              <a:rPr lang="ko-KR" altLang="en-US" sz="3400" spc="-70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prstClr val="black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  <a:cs typeface="Arial Narrow" pitchFamily="18" charset="0"/>
              </a:rPr>
              <a:t> </a:t>
            </a:r>
            <a:endParaRPr lang="en-US" altLang="ko-KR" sz="3400" spc="-70" dirty="0">
              <a:ln>
                <a:solidFill>
                  <a:srgbClr val="000000">
                    <a:alpha val="0"/>
                  </a:srgbClr>
                </a:solidFill>
              </a:ln>
              <a:solidFill>
                <a:prstClr val="black"/>
              </a:solidFill>
              <a:latin typeface="Rix모던고딕 B" panose="02020603020101020101" pitchFamily="18" charset="-127"/>
              <a:ea typeface="Rix모던고딕 B" panose="02020603020101020101" pitchFamily="18" charset="-127"/>
              <a:cs typeface="Arial Narrow" pitchFamily="18" charset="0"/>
            </a:endParaRPr>
          </a:p>
          <a:p>
            <a:pPr>
              <a:lnSpc>
                <a:spcPct val="95000"/>
              </a:lnSpc>
            </a:pPr>
            <a:r>
              <a:rPr lang="ko-KR" altLang="en-US" sz="3400" spc="-7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  <a:cs typeface="Arial Narrow" pitchFamily="18" charset="0"/>
              </a:rPr>
              <a:t>브리핑 정보</a:t>
            </a:r>
            <a:endParaRPr lang="en-US" altLang="zh-CN" sz="3400" spc="-70" dirty="0">
              <a:ln>
                <a:solidFill>
                  <a:srgbClr val="000000">
                    <a:alpha val="0"/>
                  </a:srgbClr>
                </a:solidFill>
              </a:ln>
              <a:latin typeface="Rix모던고딕 B" panose="02020603020101020101" pitchFamily="18" charset="-127"/>
              <a:ea typeface="Rix모던고딕 B" panose="02020603020101020101" pitchFamily="18" charset="-127"/>
              <a:cs typeface="Arial Narrow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A889F8-C7D0-4715-A2DF-2A7915493518}"/>
              </a:ext>
            </a:extLst>
          </p:cNvPr>
          <p:cNvSpPr txBox="1"/>
          <p:nvPr/>
        </p:nvSpPr>
        <p:spPr>
          <a:xfrm>
            <a:off x="2754717" y="1286125"/>
            <a:ext cx="19344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latinLnBrk="1">
              <a:defRPr/>
            </a:pPr>
            <a:r>
              <a:rPr kumimoji="0" lang="ko-KR" altLang="en-US" sz="1500" b="0" i="0" u="none" strike="noStrike" kern="1200" cap="none" spc="0" normalizeH="0" baseline="0" noProof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Rix모던고딕 M" panose="02020603020101020101" pitchFamily="18" charset="-127"/>
                <a:ea typeface="Rix모던고딕 M" panose="02020603020101020101" pitchFamily="18" charset="-127"/>
                <a:cs typeface="+mn-cs"/>
              </a:rPr>
              <a:t>사물인터넷</a:t>
            </a:r>
            <a:endParaRPr kumimoji="0" lang="en-US" altLang="ko-KR" sz="1500" b="0" i="0" u="none" strike="noStrike" kern="1200" cap="none" spc="0" normalizeH="0" baseline="0" noProof="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Rix모던고딕 M" panose="02020603020101020101" pitchFamily="18" charset="-127"/>
              <a:ea typeface="Rix모던고딕 M" panose="02020603020101020101" pitchFamily="18" charset="-127"/>
              <a:cs typeface="+mn-cs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71146637-FB89-4623-AFA9-328F4A63BD00}"/>
              </a:ext>
            </a:extLst>
          </p:cNvPr>
          <p:cNvSpPr/>
          <p:nvPr/>
        </p:nvSpPr>
        <p:spPr>
          <a:xfrm>
            <a:off x="573970" y="1873185"/>
            <a:ext cx="5699346" cy="107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사물인터넷은 기기간 이동통신 기술로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사물통신 시스템에 기기들이 등장하여 지능형 통신 서비스를 제공하며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인간의 개입 없이도 실행 가능한 데이터 통신방식으로 주로 이동통신 기반 디바이스와 컴퓨터와의 연결을 의미함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대한민국 미래창조과학부는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‘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사물인터넷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(Internet of Things, IoT)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은 사람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 ·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사물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 ·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공간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 ·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데이터 등 모든 것이 인터넷으로 서로 연결되어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, 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정보가 생성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 ·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수집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 ·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공유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 ·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활용되는 </a:t>
            </a:r>
            <a:r>
              <a:rPr lang="ko-KR" altLang="en-US" sz="900" b="0" kern="1200" spc="-60" baseline="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초연결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 인터넷</a:t>
            </a:r>
            <a:r>
              <a:rPr lang="en-US" altLang="ko-KR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’</a:t>
            </a:r>
            <a:r>
              <a:rPr lang="ko-KR" altLang="en-US" sz="900" b="0" kern="1200" spc="-60" baseline="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  <a:cs typeface="+mn-cs"/>
              </a:rPr>
              <a:t>으로 정의하고 있음</a:t>
            </a:r>
            <a:endParaRPr lang="en-US" altLang="ko-KR" sz="900" b="0" kern="1200" spc="-60" baseline="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  <a:cs typeface="+mn-cs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900" spc="-6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사물인터넷 구조는 사물인터넷 단말기 및 네트워크로 구성된 </a:t>
            </a:r>
            <a:r>
              <a:rPr lang="en-US" altLang="ko-KR" sz="900" spc="-6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M2M Capillary Domain, </a:t>
            </a:r>
            <a:r>
              <a:rPr lang="ko-KR" altLang="en-US" sz="900" spc="-6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단말과 네트워크망을 연동시키는 </a:t>
            </a:r>
            <a:r>
              <a:rPr lang="en-US" altLang="ko-KR" sz="900" spc="-6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M2M Gateway Domain, </a:t>
            </a:r>
            <a:r>
              <a:rPr lang="ko-KR" altLang="en-US" sz="900" spc="-6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그리고 </a:t>
            </a:r>
            <a:r>
              <a:rPr lang="en-US" altLang="ko-KR" sz="900" spc="-6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Network Domain</a:t>
            </a:r>
            <a:r>
              <a:rPr lang="ko-KR" altLang="en-US" sz="900" spc="-6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으로 구분됨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CD9A8E99-D00E-461E-A18E-BCF2D669477B}"/>
              </a:ext>
            </a:extLst>
          </p:cNvPr>
          <p:cNvSpPr/>
          <p:nvPr/>
        </p:nvSpPr>
        <p:spPr>
          <a:xfrm>
            <a:off x="1448780" y="3144730"/>
            <a:ext cx="76559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8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(</a:t>
            </a:r>
            <a:r>
              <a:rPr lang="ko-KR" altLang="en-US" sz="8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단위 </a:t>
            </a:r>
            <a:r>
              <a:rPr lang="en-US" altLang="ko-KR" sz="8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:  </a:t>
            </a:r>
            <a:r>
              <a:rPr lang="ko-KR" altLang="en-US" sz="8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억 달러</a:t>
            </a:r>
            <a:r>
              <a:rPr lang="en-US" altLang="ko-KR" sz="8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)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BF77D240-84A2-4C50-A85B-7D4401D379B4}"/>
              </a:ext>
            </a:extLst>
          </p:cNvPr>
          <p:cNvSpPr/>
          <p:nvPr/>
        </p:nvSpPr>
        <p:spPr>
          <a:xfrm>
            <a:off x="572635" y="7257256"/>
            <a:ext cx="145071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spc="-7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BABD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기술 선진국가</a:t>
            </a:r>
            <a:r>
              <a:rPr lang="en-US" altLang="ko-KR" sz="1100" spc="-7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BABD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/</a:t>
            </a:r>
            <a:r>
              <a:rPr lang="ko-KR" altLang="en-US" sz="1100" spc="-7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BABD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신흥국가</a:t>
            </a:r>
            <a:endParaRPr lang="ko-KR" altLang="en-US" sz="1100" spc="-7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AA9C2252-890B-45CA-B417-3A99F652BBDC}"/>
              </a:ext>
            </a:extLst>
          </p:cNvPr>
          <p:cNvGrpSpPr/>
          <p:nvPr/>
        </p:nvGrpSpPr>
        <p:grpSpPr>
          <a:xfrm>
            <a:off x="573970" y="2936776"/>
            <a:ext cx="1522882" cy="1660954"/>
            <a:chOff x="573970" y="3018488"/>
            <a:chExt cx="2103009" cy="1660954"/>
          </a:xfrm>
        </p:grpSpPr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44FDA03A-52DB-4876-BB55-CF7DBE265435}"/>
                </a:ext>
              </a:extLst>
            </p:cNvPr>
            <p:cNvSpPr/>
            <p:nvPr/>
          </p:nvSpPr>
          <p:spPr>
            <a:xfrm>
              <a:off x="573970" y="3018488"/>
              <a:ext cx="68320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1100" spc="-7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3BABD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시장 동향</a:t>
              </a:r>
            </a:p>
          </p:txBody>
        </p:sp>
        <p:graphicFrame>
          <p:nvGraphicFramePr>
            <p:cNvPr id="34" name="차트 33">
              <a:extLst>
                <a:ext uri="{FF2B5EF4-FFF2-40B4-BE49-F238E27FC236}">
                  <a16:creationId xmlns:a16="http://schemas.microsoft.com/office/drawing/2014/main" id="{03510AE6-56A6-49C8-A2F1-9B80D6FA250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6504550"/>
                </p:ext>
              </p:extLst>
            </p:nvPr>
          </p:nvGraphicFramePr>
          <p:xfrm>
            <a:off x="595158" y="3270516"/>
            <a:ext cx="2081821" cy="14089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18DEDD37-799B-44CE-93B1-9FA0CD47156E}"/>
              </a:ext>
            </a:extLst>
          </p:cNvPr>
          <p:cNvSpPr/>
          <p:nvPr/>
        </p:nvSpPr>
        <p:spPr>
          <a:xfrm>
            <a:off x="544696" y="5853100"/>
            <a:ext cx="14170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spc="-7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BABD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글로벌 주요사업자 현황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AABCFA74-E113-4C9C-88F4-2CD6B30D42A0}"/>
              </a:ext>
            </a:extLst>
          </p:cNvPr>
          <p:cNvSpPr/>
          <p:nvPr/>
        </p:nvSpPr>
        <p:spPr>
          <a:xfrm>
            <a:off x="1714500" y="3602534"/>
            <a:ext cx="3429000" cy="3900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050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sz="1400" kern="0" spc="0">
              <a:solidFill>
                <a:srgbClr val="000000"/>
              </a:solidFill>
              <a:effectLst/>
              <a:latin typeface="맑은 고딕" panose="020B0503020000020004" pitchFamily="50" charset="-127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F2699135-11F2-4454-93B9-9510C5D7C0C0}"/>
              </a:ext>
            </a:extLst>
          </p:cNvPr>
          <p:cNvSpPr/>
          <p:nvPr/>
        </p:nvSpPr>
        <p:spPr>
          <a:xfrm>
            <a:off x="2240868" y="3144422"/>
            <a:ext cx="3967356" cy="124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2021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글로벌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시장 매출 추정액은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4,409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억 달러로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2019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 대비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30%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성장함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2019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센서 시장 매출액은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119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억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1,000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만 달러를 기록했으며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 2025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년까지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358%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성장한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246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억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7,000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만 달러를 기록할 것으로 전망됨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900" spc="-6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스태티스타에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따르면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 2019~2025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 사물인터넷 산업 시장 규모는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12.0%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의 연평균성장률을 기록하여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6,774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억 달러에 달할 것으로 전망됨 </a:t>
            </a:r>
            <a:endParaRPr lang="en-US" altLang="ko-KR" sz="900" spc="-6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Rix모던고딕 L" panose="02020603020101020101" pitchFamily="18" charset="-127"/>
              <a:ea typeface="Rix모던고딕 L" panose="02020603020101020101" pitchFamily="18" charset="-127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반도체 등 기술 발전과 클라우드 컴퓨팅 플랫폼 사용 증가와 더불어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, 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산업용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IoT(</a:t>
            </a:r>
            <a:r>
              <a:rPr lang="en-US" altLang="ko-KR" sz="900" spc="-6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IIoT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)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 성장도 기대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. 2025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년 </a:t>
            </a:r>
            <a:r>
              <a:rPr lang="en-US" altLang="ko-KR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1,106</a:t>
            </a:r>
            <a:r>
              <a:rPr lang="ko-KR" altLang="en-US" sz="900" spc="-6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Rix모던고딕 L" panose="02020603020101020101" pitchFamily="18" charset="-127"/>
                <a:ea typeface="Rix모던고딕 L" panose="02020603020101020101" pitchFamily="18" charset="-127"/>
              </a:rPr>
              <a:t>억 달러까지 도달이 예측됨</a:t>
            </a:r>
          </a:p>
        </p:txBody>
      </p:sp>
      <p:graphicFrame>
        <p:nvGraphicFramePr>
          <p:cNvPr id="38" name="표 37">
            <a:extLst>
              <a:ext uri="{FF2B5EF4-FFF2-40B4-BE49-F238E27FC236}">
                <a16:creationId xmlns:a16="http://schemas.microsoft.com/office/drawing/2014/main" id="{30300844-56FE-4AC3-A31D-971C9E998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350522"/>
              </p:ext>
            </p:extLst>
          </p:nvPr>
        </p:nvGraphicFramePr>
        <p:xfrm>
          <a:off x="2067351" y="6105284"/>
          <a:ext cx="4115163" cy="477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040">
                  <a:extLst>
                    <a:ext uri="{9D8B030D-6E8A-4147-A177-3AD203B41FA5}">
                      <a16:colId xmlns:a16="http://schemas.microsoft.com/office/drawing/2014/main" val="627918306"/>
                    </a:ext>
                  </a:extLst>
                </a:gridCol>
                <a:gridCol w="1821426">
                  <a:extLst>
                    <a:ext uri="{9D8B030D-6E8A-4147-A177-3AD203B41FA5}">
                      <a16:colId xmlns:a16="http://schemas.microsoft.com/office/drawing/2014/main" val="3191557030"/>
                    </a:ext>
                  </a:extLst>
                </a:gridCol>
                <a:gridCol w="1732697">
                  <a:extLst>
                    <a:ext uri="{9D8B030D-6E8A-4147-A177-3AD203B41FA5}">
                      <a16:colId xmlns:a16="http://schemas.microsoft.com/office/drawing/2014/main" val="407773777"/>
                    </a:ext>
                  </a:extLst>
                </a:gridCol>
              </a:tblGrid>
              <a:tr h="132555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기업명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Google</a:t>
                      </a:r>
                      <a:r>
                        <a:rPr lang="ko-KR" altLang="en-US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Nest</a:t>
                      </a:r>
                      <a:endParaRPr lang="ko-KR" altLang="en-US" sz="700" b="0" kern="1200" spc="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Rix모던고딕 L" panose="02020603020101020101" pitchFamily="18" charset="-127"/>
                        <a:ea typeface="Rix모던고딕 L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Honeywell</a:t>
                      </a:r>
                      <a:endParaRPr lang="ko-KR" altLang="en-US" sz="700" b="0" kern="1200" spc="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Rix모던고딕 L" panose="02020603020101020101" pitchFamily="18" charset="-127"/>
                        <a:ea typeface="Rix모던고딕 L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839735"/>
                  </a:ext>
                </a:extLst>
              </a:tr>
              <a:tr h="122239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매출</a:t>
                      </a: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(‘20)</a:t>
                      </a:r>
                      <a:endParaRPr lang="ko-KR" altLang="en-US" sz="700" b="0" kern="1200" spc="-6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약 </a:t>
                      </a: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47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억 달러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약 </a:t>
                      </a: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326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억 달러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325898"/>
                  </a:ext>
                </a:extLst>
              </a:tr>
              <a:tr h="111342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직원수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-</a:t>
                      </a:r>
                      <a:endParaRPr lang="ko-KR" altLang="en-US" sz="700" b="0" kern="1200" spc="-6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Rix모던고딕 L" panose="02020603020101020101" pitchFamily="18" charset="-127"/>
                        <a:ea typeface="Rix모던고딕 L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약 </a:t>
                      </a: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21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만 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731228"/>
                  </a:ext>
                </a:extLst>
              </a:tr>
              <a:tr h="111342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사업분야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 err="1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커넥티드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단말기 제조업체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소비자 가전부터 항공우주까지 폭넓은 사업체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722492"/>
                  </a:ext>
                </a:extLst>
              </a:tr>
            </a:tbl>
          </a:graphicData>
        </a:graphic>
      </p:graphicFrame>
      <p:graphicFrame>
        <p:nvGraphicFramePr>
          <p:cNvPr id="39" name="표 38">
            <a:extLst>
              <a:ext uri="{FF2B5EF4-FFF2-40B4-BE49-F238E27FC236}">
                <a16:creationId xmlns:a16="http://schemas.microsoft.com/office/drawing/2014/main" id="{7CDC71A4-FF85-420F-A91B-46A37C29F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611987"/>
              </p:ext>
            </p:extLst>
          </p:nvPr>
        </p:nvGraphicFramePr>
        <p:xfrm>
          <a:off x="656692" y="6105283"/>
          <a:ext cx="1190631" cy="477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1">
                  <a:extLst>
                    <a:ext uri="{9D8B030D-6E8A-4147-A177-3AD203B41FA5}">
                      <a16:colId xmlns:a16="http://schemas.microsoft.com/office/drawing/2014/main" val="3166846291"/>
                    </a:ext>
                  </a:extLst>
                </a:gridCol>
              </a:tblGrid>
              <a:tr h="178167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선도기업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234974"/>
                  </a:ext>
                </a:extLst>
              </a:tr>
              <a:tr h="149656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Google</a:t>
                      </a:r>
                      <a:r>
                        <a:rPr lang="ko-KR" altLang="en-US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Nest</a:t>
                      </a:r>
                      <a:endParaRPr lang="ko-KR" altLang="en-US" sz="700" b="0" kern="1200" spc="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Rix모던고딕 L" panose="02020603020101020101" pitchFamily="18" charset="-127"/>
                        <a:ea typeface="Rix모던고딕 L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341029"/>
                  </a:ext>
                </a:extLst>
              </a:tr>
              <a:tr h="149656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Honeywell</a:t>
                      </a:r>
                      <a:endParaRPr lang="ko-KR" altLang="en-US" sz="700" b="0" kern="1200" spc="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Rix모던고딕 L" panose="02020603020101020101" pitchFamily="18" charset="-127"/>
                        <a:ea typeface="Rix모던고딕 L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52964"/>
                  </a:ext>
                </a:extLst>
              </a:tr>
            </a:tbl>
          </a:graphicData>
        </a:graphic>
      </p:graphicFrame>
      <p:graphicFrame>
        <p:nvGraphicFramePr>
          <p:cNvPr id="40" name="표 39">
            <a:extLst>
              <a:ext uri="{FF2B5EF4-FFF2-40B4-BE49-F238E27FC236}">
                <a16:creationId xmlns:a16="http://schemas.microsoft.com/office/drawing/2014/main" id="{DF8B1E34-C309-4AB3-A7F5-7F3669DAB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56294"/>
              </p:ext>
            </p:extLst>
          </p:nvPr>
        </p:nvGraphicFramePr>
        <p:xfrm>
          <a:off x="656692" y="6654770"/>
          <a:ext cx="1190631" cy="494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1">
                  <a:extLst>
                    <a:ext uri="{9D8B030D-6E8A-4147-A177-3AD203B41FA5}">
                      <a16:colId xmlns:a16="http://schemas.microsoft.com/office/drawing/2014/main" val="3166846291"/>
                    </a:ext>
                  </a:extLst>
                </a:gridCol>
              </a:tblGrid>
              <a:tr h="184554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유망기업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234974"/>
                  </a:ext>
                </a:extLst>
              </a:tr>
              <a:tr h="155020">
                <a:tc>
                  <a:txBody>
                    <a:bodyPr/>
                    <a:lstStyle/>
                    <a:p>
                      <a:pPr marL="0" marR="0" lvl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kern="1200" dirty="0">
                          <a:solidFill>
                            <a:schemeClr val="dk1"/>
                          </a:solidFill>
                          <a:effectLst/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Samsara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341029"/>
                  </a:ext>
                </a:extLst>
              </a:tr>
              <a:tr h="155020"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en-US" altLang="ko-KR" sz="700" kern="1200" dirty="0" err="1">
                          <a:solidFill>
                            <a:schemeClr val="dk1"/>
                          </a:solidFill>
                          <a:effectLst/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Armis</a:t>
                      </a:r>
                      <a:r>
                        <a:rPr lang="en-US" altLang="ko-KR" sz="700" kern="1200" dirty="0">
                          <a:solidFill>
                            <a:schemeClr val="dk1"/>
                          </a:solidFill>
                          <a:effectLst/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Security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52964"/>
                  </a:ext>
                </a:extLst>
              </a:tr>
            </a:tbl>
          </a:graphicData>
        </a:graphic>
      </p:graphicFrame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6850F259-726E-482C-A0DB-EA050876C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11040"/>
              </p:ext>
            </p:extLst>
          </p:nvPr>
        </p:nvGraphicFramePr>
        <p:xfrm>
          <a:off x="2063771" y="6654770"/>
          <a:ext cx="4115162" cy="508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939">
                  <a:extLst>
                    <a:ext uri="{9D8B030D-6E8A-4147-A177-3AD203B41FA5}">
                      <a16:colId xmlns:a16="http://schemas.microsoft.com/office/drawing/2014/main" val="627918306"/>
                    </a:ext>
                  </a:extLst>
                </a:gridCol>
                <a:gridCol w="1700527">
                  <a:extLst>
                    <a:ext uri="{9D8B030D-6E8A-4147-A177-3AD203B41FA5}">
                      <a16:colId xmlns:a16="http://schemas.microsoft.com/office/drawing/2014/main" val="3191557030"/>
                    </a:ext>
                  </a:extLst>
                </a:gridCol>
                <a:gridCol w="1732696">
                  <a:extLst>
                    <a:ext uri="{9D8B030D-6E8A-4147-A177-3AD203B41FA5}">
                      <a16:colId xmlns:a16="http://schemas.microsoft.com/office/drawing/2014/main" val="407773777"/>
                    </a:ext>
                  </a:extLst>
                </a:gridCol>
              </a:tblGrid>
              <a:tr h="144862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기업명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dirty="0">
                          <a:solidFill>
                            <a:schemeClr val="dk1"/>
                          </a:solidFill>
                          <a:effectLst/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Samsara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dirty="0" err="1">
                          <a:solidFill>
                            <a:schemeClr val="dk1"/>
                          </a:solidFill>
                          <a:effectLst/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Armis</a:t>
                      </a:r>
                      <a:r>
                        <a:rPr lang="en-US" altLang="ko-KR" sz="700" b="0" kern="1200" dirty="0">
                          <a:solidFill>
                            <a:schemeClr val="dk1"/>
                          </a:solidFill>
                          <a:effectLst/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Security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839735"/>
                  </a:ext>
                </a:extLst>
              </a:tr>
              <a:tr h="120767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가치평가액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63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억 달러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20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억 달러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325898"/>
                  </a:ext>
                </a:extLst>
              </a:tr>
              <a:tr h="121680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직원수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약 </a:t>
                      </a: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1,700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약 </a:t>
                      </a: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390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731228"/>
                  </a:ext>
                </a:extLst>
              </a:tr>
              <a:tr h="121680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사업분야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클라우드 기반 분석을 통한 </a:t>
                      </a: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IoT 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플랫폼 서비스 운영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IoT </a:t>
                      </a: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제품에 대한 보안 솔루션 개발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722492"/>
                  </a:ext>
                </a:extLst>
              </a:tr>
            </a:tbl>
          </a:graphicData>
        </a:graphic>
      </p:graphicFrame>
      <p:graphicFrame>
        <p:nvGraphicFramePr>
          <p:cNvPr id="42" name="표 41">
            <a:extLst>
              <a:ext uri="{FF2B5EF4-FFF2-40B4-BE49-F238E27FC236}">
                <a16:creationId xmlns:a16="http://schemas.microsoft.com/office/drawing/2014/main" id="{B2F42D5B-ED94-410B-842D-4779307C9F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669385"/>
              </p:ext>
            </p:extLst>
          </p:nvPr>
        </p:nvGraphicFramePr>
        <p:xfrm>
          <a:off x="657225" y="7497191"/>
          <a:ext cx="5521708" cy="1243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555">
                  <a:extLst>
                    <a:ext uri="{9D8B030D-6E8A-4147-A177-3AD203B41FA5}">
                      <a16:colId xmlns:a16="http://schemas.microsoft.com/office/drawing/2014/main" val="627918306"/>
                    </a:ext>
                  </a:extLst>
                </a:gridCol>
                <a:gridCol w="4730153">
                  <a:extLst>
                    <a:ext uri="{9D8B030D-6E8A-4147-A177-3AD203B41FA5}">
                      <a16:colId xmlns:a16="http://schemas.microsoft.com/office/drawing/2014/main" val="407773777"/>
                    </a:ext>
                  </a:extLst>
                </a:gridCol>
              </a:tblGrid>
              <a:tr h="191959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국가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설명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839735"/>
                  </a:ext>
                </a:extLst>
              </a:tr>
              <a:tr h="179217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미국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2019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년 기준 사물인터넷 매출액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1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731228"/>
                  </a:ext>
                </a:extLst>
              </a:tr>
              <a:tr h="179217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중국</a:t>
                      </a:r>
                      <a:endParaRPr lang="en-US" altLang="ko-KR" sz="700" b="0" kern="1200" spc="-6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전 세계에서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IoT 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특허 출원 수가 가장 많은 국가로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,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총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41,845 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건 보유함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. IDC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에 따르면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2024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년에는 중국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IoT 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부문 지출액이 약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3,000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달러를 기록하여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최대 시장으로 성장할 것으로 전망됨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722492"/>
                  </a:ext>
                </a:extLst>
              </a:tr>
              <a:tr h="179217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뉴질랜드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아시아 국가 중 클라우드 준비도 지수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(CRI)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3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위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클라우드 비즈니스 성숙도와 클라우드 거버넌스는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1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위를 기록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34257"/>
                  </a:ext>
                </a:extLst>
              </a:tr>
              <a:tr h="179217">
                <a:tc>
                  <a:txBody>
                    <a:bodyPr/>
                    <a:lstStyle/>
                    <a:p>
                      <a:pPr marL="0" marR="0" indent="0" algn="ctr" defTabSz="80686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대만</a:t>
                      </a:r>
                      <a:endParaRPr lang="en-US" altLang="ko-KR" sz="700" b="0" kern="1200" spc="-60" baseline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2020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년 기준 대만 퍼블릭 클라우드 시장 규모가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7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억 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6,700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만 달러로 추산됨</a:t>
                      </a:r>
                      <a:r>
                        <a:rPr lang="en-US" altLang="ko-KR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. MS</a:t>
                      </a:r>
                      <a:r>
                        <a:rPr lang="ko-KR" altLang="en-US" sz="750" b="0" kern="1200" spc="-60" baseline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Rix모던고딕 L" panose="02020603020101020101" pitchFamily="18" charset="-127"/>
                          <a:ea typeface="Rix모던고딕 L" panose="02020603020101020101" pitchFamily="18" charset="-127"/>
                          <a:cs typeface="+mn-cs"/>
                        </a:rPr>
                        <a:t>가 대만을 아시아 클라우드 시장의 거점으로 최대 규모의 투자 계획을 발표함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42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33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11046</TotalTime>
  <Words>459</Words>
  <Application>Microsoft Office PowerPoint</Application>
  <PresentationFormat>A4 용지(210x297mm)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Rix모던고딕 B</vt:lpstr>
      <vt:lpstr>Rix모던고딕 L</vt:lpstr>
      <vt:lpstr>Rix모던고딕 M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EC21R&amp;C</cp:lastModifiedBy>
  <cp:revision>1754</cp:revision>
  <cp:lastPrinted>2018-05-28T08:56:45Z</cp:lastPrinted>
  <dcterms:created xsi:type="dcterms:W3CDTF">2006-08-16T00:00:00Z</dcterms:created>
  <dcterms:modified xsi:type="dcterms:W3CDTF">2021-07-14T05:50:31Z</dcterms:modified>
</cp:coreProperties>
</file>